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Override PartName="/ppt/slides/slide27.xml" ContentType="application/vnd.openxmlformats-officedocument.presentationml.slide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slides/slide25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docProps/core.xml" ContentType="application/vnd.openxmlformats-package.core-properties+xml"/>
  <Override PartName="/ppt/slides/slide14.xml" ContentType="application/vnd.openxmlformats-officedocument.presentationml.slide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28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85" r:id="rId1"/>
  </p:sldMasterIdLst>
  <p:notesMasterIdLst>
    <p:notesMasterId r:id="rId30"/>
  </p:notesMasterIdLst>
  <p:handoutMasterIdLst>
    <p:handoutMasterId r:id="rId31"/>
  </p:handoutMasterIdLst>
  <p:sldIdLst>
    <p:sldId id="280" r:id="rId2"/>
    <p:sldId id="452" r:id="rId3"/>
    <p:sldId id="427" r:id="rId4"/>
    <p:sldId id="439" r:id="rId5"/>
    <p:sldId id="438" r:id="rId6"/>
    <p:sldId id="441" r:id="rId7"/>
    <p:sldId id="456" r:id="rId8"/>
    <p:sldId id="425" r:id="rId9"/>
    <p:sldId id="442" r:id="rId10"/>
    <p:sldId id="431" r:id="rId11"/>
    <p:sldId id="446" r:id="rId12"/>
    <p:sldId id="447" r:id="rId13"/>
    <p:sldId id="457" r:id="rId14"/>
    <p:sldId id="458" r:id="rId15"/>
    <p:sldId id="432" r:id="rId16"/>
    <p:sldId id="444" r:id="rId17"/>
    <p:sldId id="428" r:id="rId18"/>
    <p:sldId id="445" r:id="rId19"/>
    <p:sldId id="454" r:id="rId20"/>
    <p:sldId id="434" r:id="rId21"/>
    <p:sldId id="436" r:id="rId22"/>
    <p:sldId id="437" r:id="rId23"/>
    <p:sldId id="459" r:id="rId24"/>
    <p:sldId id="422" r:id="rId25"/>
    <p:sldId id="433" r:id="rId26"/>
    <p:sldId id="450" r:id="rId27"/>
    <p:sldId id="435" r:id="rId28"/>
    <p:sldId id="421" r:id="rId29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Lucida Grande" pitchFamily="-105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7B980"/>
    <a:srgbClr val="FFCC99"/>
    <a:srgbClr val="CCCCFF"/>
    <a:srgbClr val="FFFF99"/>
    <a:srgbClr val="99FFCC"/>
    <a:srgbClr val="FF5050"/>
    <a:srgbClr val="336600"/>
    <a:srgbClr val="669900"/>
    <a:srgbClr val="3399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896" y="-120"/>
      </p:cViewPr>
      <p:guideLst>
        <p:guide orient="horz" pos="43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Lucida Grande" pitchFamily="-65" charset="0"/>
              </a:defRPr>
            </a:lvl1pPr>
          </a:lstStyle>
          <a:p>
            <a:pPr>
              <a:defRPr/>
            </a:pPr>
            <a:fld id="{40B7D231-4384-0B4A-B996-BE8AC987A40E}" type="datetime1">
              <a:rPr lang="en-GB"/>
              <a:pPr>
                <a:defRPr/>
              </a:pPr>
              <a:t>9/12/14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Lucida Grande" pitchFamily="-65" charset="0"/>
              </a:defRPr>
            </a:lvl1pPr>
          </a:lstStyle>
          <a:p>
            <a:pPr>
              <a:defRPr/>
            </a:pPr>
            <a:fld id="{3FB7B275-E58E-8842-984E-C6726EEA4E7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 b="0">
                <a:latin typeface="Lucida Grande"/>
                <a:ea typeface="MS PGothic" pitchFamily="34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 b="0">
                <a:latin typeface="Lucida Grande" pitchFamily="-65" charset="0"/>
              </a:defRPr>
            </a:lvl1pPr>
          </a:lstStyle>
          <a:p>
            <a:pPr>
              <a:defRPr/>
            </a:pPr>
            <a:fld id="{041553EF-9E34-6444-9C53-CF695D96BE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9240D9-77F8-C044-88F0-37AC881E68B2}" type="slidenum">
              <a:rPr lang="en-US">
                <a:latin typeface="Lucida Grande" pitchFamily="-105" charset="0"/>
              </a:rPr>
              <a:pPr/>
              <a:t>1</a:t>
            </a:fld>
            <a:endParaRPr lang="en-US">
              <a:latin typeface="Lucida Grande" pitchFamily="-105" charset="0"/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Lucida Grande" pitchFamily="-105" charset="0"/>
              <a:ea typeface="MS PGothic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3048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Line 8"/>
          <p:cNvSpPr>
            <a:spLocks noChangeShapeType="1"/>
          </p:cNvSpPr>
          <p:nvPr userDrawn="1"/>
        </p:nvSpPr>
        <p:spPr bwMode="auto">
          <a:xfrm>
            <a:off x="0" y="2667000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GB"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1" name="Picture 5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228600"/>
            <a:ext cx="4267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36"/>
          <p:cNvGrpSpPr>
            <a:grpSpLocks/>
          </p:cNvGrpSpPr>
          <p:nvPr userDrawn="1"/>
        </p:nvGrpSpPr>
        <p:grpSpPr bwMode="auto">
          <a:xfrm>
            <a:off x="228600" y="6129338"/>
            <a:ext cx="3657600" cy="576262"/>
            <a:chOff x="395288" y="6019800"/>
            <a:chExt cx="3658165" cy="576263"/>
          </a:xfrm>
        </p:grpSpPr>
        <p:pic>
          <p:nvPicPr>
            <p:cNvPr id="13" name="Picture 24" descr="ICHI_2_rgb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5288" y="6021388"/>
              <a:ext cx="2971804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25"/>
            <p:cNvSpPr/>
            <p:nvPr userDrawn="1"/>
          </p:nvSpPr>
          <p:spPr bwMode="auto">
            <a:xfrm>
              <a:off x="990693" y="6019800"/>
              <a:ext cx="2438777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Lucida Grande"/>
                <a:ea typeface="MS PGothic" pitchFamily="34" charset="-128"/>
              </a:endParaRPr>
            </a:p>
          </p:txBody>
        </p:sp>
        <p:sp>
          <p:nvSpPr>
            <p:cNvPr id="16" name="TextBox 26"/>
            <p:cNvSpPr txBox="1"/>
            <p:nvPr userDrawn="1"/>
          </p:nvSpPr>
          <p:spPr>
            <a:xfrm>
              <a:off x="1074843" y="6070600"/>
              <a:ext cx="2978610" cy="492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1400" b="0">
                  <a:solidFill>
                    <a:srgbClr val="1E4786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Hamlyn Centre</a:t>
              </a:r>
            </a:p>
            <a:p>
              <a:pPr eaLnBrk="0" hangingPunct="0">
                <a:defRPr/>
              </a:pPr>
              <a:r>
                <a:rPr lang="en-US" sz="1200" b="0">
                  <a:solidFill>
                    <a:srgbClr val="7598C2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Institute of Global Health Innovation</a:t>
              </a:r>
              <a:endParaRPr lang="en-GB" sz="1200" b="0">
                <a:solidFill>
                  <a:srgbClr val="7598C2"/>
                </a:solidFill>
                <a:latin typeface="Tahoma" pitchFamily="34" charset="0"/>
                <a:ea typeface="MS PGothic" pitchFamily="34" charset="-128"/>
                <a:cs typeface="Tahoma" pitchFamily="34" charset="0"/>
              </a:endParaRPr>
            </a:p>
          </p:txBody>
        </p:sp>
      </p:grpSp>
      <p:sp>
        <p:nvSpPr>
          <p:cNvPr id="40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114800"/>
            <a:ext cx="5791200" cy="685800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2819400"/>
            <a:ext cx="5791200" cy="1295400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15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7010400" y="16764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0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7010400" y="48768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1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7010400" y="38100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  <p:sp>
        <p:nvSpPr>
          <p:cNvPr id="22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7010400" y="2743200"/>
            <a:ext cx="1752600" cy="990600"/>
          </a:xfrm>
        </p:spPr>
        <p:txBody>
          <a:bodyPr/>
          <a:lstStyle>
            <a:lvl1pPr>
              <a:defRPr sz="1200"/>
            </a:lvl1pPr>
          </a:lstStyle>
          <a:p>
            <a:pPr lvl="0"/>
            <a:endParaRPr lang="en-GB" noProof="0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mperial_College_London_rgb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28600"/>
            <a:ext cx="170815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map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2950" y="5876925"/>
            <a:ext cx="1912938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7"/>
          <p:cNvSpPr>
            <a:spLocks noChangeShapeType="1"/>
          </p:cNvSpPr>
          <p:nvPr userDrawn="1"/>
        </p:nvSpPr>
        <p:spPr bwMode="auto">
          <a:xfrm>
            <a:off x="0" y="836613"/>
            <a:ext cx="9144000" cy="0"/>
          </a:xfrm>
          <a:prstGeom prst="line">
            <a:avLst/>
          </a:prstGeom>
          <a:noFill/>
          <a:ln w="9525">
            <a:solidFill>
              <a:srgbClr val="7598C2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GB"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7" name="Group 36"/>
          <p:cNvGrpSpPr>
            <a:grpSpLocks/>
          </p:cNvGrpSpPr>
          <p:nvPr userDrawn="1"/>
        </p:nvGrpSpPr>
        <p:grpSpPr bwMode="auto">
          <a:xfrm>
            <a:off x="228600" y="6129338"/>
            <a:ext cx="3657600" cy="576262"/>
            <a:chOff x="395288" y="6019800"/>
            <a:chExt cx="3658165" cy="576263"/>
          </a:xfrm>
        </p:grpSpPr>
        <p:pic>
          <p:nvPicPr>
            <p:cNvPr id="8" name="Picture 15" descr="ICHI_2_rgb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5288" y="6021388"/>
              <a:ext cx="2971804" cy="574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16"/>
            <p:cNvSpPr/>
            <p:nvPr userDrawn="1"/>
          </p:nvSpPr>
          <p:spPr bwMode="auto">
            <a:xfrm>
              <a:off x="990693" y="6019800"/>
              <a:ext cx="2438777" cy="5334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defRPr/>
              </a:pPr>
              <a:endParaRPr lang="en-GB">
                <a:latin typeface="Lucida Grande"/>
                <a:ea typeface="MS PGothic" pitchFamily="34" charset="-128"/>
              </a:endParaRPr>
            </a:p>
          </p:txBody>
        </p:sp>
        <p:sp>
          <p:nvSpPr>
            <p:cNvPr id="10" name="TextBox 17"/>
            <p:cNvSpPr txBox="1"/>
            <p:nvPr userDrawn="1"/>
          </p:nvSpPr>
          <p:spPr>
            <a:xfrm>
              <a:off x="1074843" y="6070600"/>
              <a:ext cx="2978610" cy="4921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GB" sz="1400" b="0">
                  <a:solidFill>
                    <a:srgbClr val="1E4786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Hamlyn Centre</a:t>
              </a:r>
            </a:p>
            <a:p>
              <a:pPr eaLnBrk="0" hangingPunct="0">
                <a:defRPr/>
              </a:pPr>
              <a:r>
                <a:rPr lang="en-US" sz="1200" b="0">
                  <a:solidFill>
                    <a:srgbClr val="7598C2"/>
                  </a:solidFill>
                  <a:latin typeface="Tahoma" pitchFamily="34" charset="0"/>
                  <a:ea typeface="MS PGothic" pitchFamily="34" charset="-128"/>
                  <a:cs typeface="Tahoma" pitchFamily="34" charset="0"/>
                </a:rPr>
                <a:t>The Institute of Global Health Innovation</a:t>
              </a:r>
              <a:endParaRPr lang="en-GB" sz="1200" b="0">
                <a:solidFill>
                  <a:srgbClr val="7598C2"/>
                </a:solidFill>
                <a:latin typeface="Tahoma" pitchFamily="34" charset="0"/>
                <a:ea typeface="MS PGothic" pitchFamily="34" charset="-128"/>
                <a:cs typeface="Tahoma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343400"/>
          </a:xfrm>
        </p:spPr>
        <p:txBody>
          <a:bodyPr/>
          <a:lstStyle>
            <a:lvl1pPr>
              <a:buFont typeface="Wingdings" charset="2"/>
              <a:buChar char="§"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1pPr>
            <a:lvl2pPr>
              <a:buSzPct val="50000"/>
              <a:buFont typeface="Wingdings" charset="2"/>
              <a:buChar char="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2pPr>
            <a:lvl3pPr>
              <a:buSzPct val="5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3pPr>
            <a:lvl4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4pPr>
            <a:lvl5pPr>
              <a:buSzPct val="40000"/>
              <a:buFont typeface="Wingdings" charset="2"/>
              <a:buChar char="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cs typeface="Eurostile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609600"/>
          </a:xfrm>
        </p:spPr>
        <p:txBody>
          <a:bodyPr/>
          <a:lstStyle>
            <a:lvl1pPr algn="l">
              <a:defRPr sz="2800" b="1">
                <a:solidFill>
                  <a:srgbClr val="1E4786"/>
                </a:solidFill>
                <a:latin typeface="Tahoma"/>
                <a:cs typeface="Tahoma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486400"/>
          </a:xfrm>
        </p:spPr>
        <p:txBody>
          <a:bodyPr/>
          <a:lstStyle>
            <a:lvl1pPr>
              <a:buFont typeface="Wingdings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1pPr>
            <a:lvl2pPr>
              <a:buSzPct val="50000"/>
              <a:buFont typeface="Wingdings" charset="2"/>
              <a:buChar char="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2pPr>
            <a:lvl3pPr>
              <a:buSzPct val="5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3pPr>
            <a:lvl4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4pPr>
            <a:lvl5pPr>
              <a:buSzPct val="40000"/>
              <a:buFont typeface="Wingdings" charset="2"/>
              <a:buChar char="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9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latin typeface="Arial" pitchFamily="34" charset="0"/>
                <a:ea typeface="Osaka"/>
              </a:defRPr>
            </a:lvl1pPr>
          </a:lstStyle>
          <a:p>
            <a:pPr>
              <a:defRPr/>
            </a:pPr>
            <a:fld id="{17A5F1D8-D6DC-634D-ADC8-13E976E73C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-128"/>
          <a:cs typeface="Osaka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43.png"/><Relationship Id="rId5" Type="http://schemas.openxmlformats.org/officeDocument/2006/relationships/image" Target="../media/image44.jpeg"/><Relationship Id="rId6" Type="http://schemas.openxmlformats.org/officeDocument/2006/relationships/image" Target="../media/image14.png"/><Relationship Id="rId7" Type="http://schemas.openxmlformats.org/officeDocument/2006/relationships/image" Target="../media/image45.png"/><Relationship Id="rId8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nafisehemamy/Downloads/Sperm%20Flagellar%20Kinematics.mp4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sz="4000" b="0" dirty="0" smtClean="0">
                <a:latin typeface="Tahoma" pitchFamily="34" charset="0"/>
                <a:cs typeface="Tahoma" pitchFamily="34" charset="0"/>
              </a:rPr>
              <a:t>Platform for </a:t>
            </a:r>
            <a:r>
              <a:rPr lang="en-GB" sz="4000" b="0" dirty="0" err="1" smtClean="0">
                <a:latin typeface="Tahoma" pitchFamily="34" charset="0"/>
                <a:cs typeface="Tahoma" pitchFamily="34" charset="0"/>
              </a:rPr>
              <a:t>Microrobot</a:t>
            </a:r>
            <a:r>
              <a:rPr lang="en-GB" sz="4000" b="0" dirty="0" smtClean="0">
                <a:latin typeface="Tahoma" pitchFamily="34" charset="0"/>
                <a:cs typeface="Tahoma" pitchFamily="34" charset="0"/>
              </a:rPr>
              <a:t> Navigation</a:t>
            </a:r>
          </a:p>
        </p:txBody>
      </p:sp>
      <p:sp>
        <p:nvSpPr>
          <p:cNvPr id="8195" name="Subtitle 7"/>
          <p:cNvSpPr>
            <a:spLocks noGrp="1"/>
          </p:cNvSpPr>
          <p:nvPr>
            <p:ph type="subTitle" idx="1"/>
          </p:nvPr>
        </p:nvSpPr>
        <p:spPr>
          <a:xfrm>
            <a:off x="381000" y="4695825"/>
            <a:ext cx="5791200" cy="685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Nafiseh</a:t>
            </a:r>
            <a:r>
              <a:rPr lang="en-GB" dirty="0" smtClean="0">
                <a:latin typeface="Tahoma" pitchFamily="-65" charset="0"/>
                <a:ea typeface="Tahoma" pitchFamily="-65" charset="0"/>
                <a:cs typeface="Tahoma" pitchFamily="-65" charset="0"/>
              </a:rPr>
              <a:t> </a:t>
            </a: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Vahabi</a:t>
            </a:r>
            <a:endParaRPr lang="en-GB" dirty="0" smtClean="0">
              <a:latin typeface="Tahoma" pitchFamily="-65" charset="0"/>
              <a:ea typeface="Tahoma" pitchFamily="-65" charset="0"/>
              <a:cs typeface="Tahoma" pitchFamily="-65" charset="0"/>
            </a:endParaRPr>
          </a:p>
          <a:p>
            <a:pPr>
              <a:defRPr/>
            </a:pPr>
            <a:r>
              <a:rPr lang="en-GB" dirty="0" err="1" smtClean="0">
                <a:latin typeface="Tahoma" pitchFamily="-65" charset="0"/>
                <a:ea typeface="Tahoma" pitchFamily="-65" charset="0"/>
                <a:cs typeface="Tahoma" pitchFamily="-65" charset="0"/>
              </a:rPr>
              <a:t>MRes</a:t>
            </a:r>
            <a:endParaRPr lang="en-GB" dirty="0" smtClean="0">
              <a:latin typeface="Tahoma" pitchFamily="-65" charset="0"/>
              <a:ea typeface="Tahoma" pitchFamily="-65" charset="0"/>
              <a:cs typeface="Tahoma" pitchFamily="-65" charset="0"/>
            </a:endParaRPr>
          </a:p>
        </p:txBody>
      </p:sp>
      <p:pic>
        <p:nvPicPr>
          <p:cNvPr id="8196" name="Picture Placeholder 16" descr="da vinci 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4886325"/>
            <a:ext cx="1752600" cy="106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Placeholder 18" descr="cilia.png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-19054" r="-19054"/>
          <a:stretch>
            <a:fillRect/>
          </a:stretch>
        </p:blipFill>
        <p:spPr>
          <a:xfrm>
            <a:off x="6705600" y="1676400"/>
            <a:ext cx="2286000" cy="990600"/>
          </a:xfrm>
        </p:spPr>
      </p:pic>
      <p:pic>
        <p:nvPicPr>
          <p:cNvPr id="8198" name="Picture Placeholder 15" descr="simulation.png"/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-30724" r="-30724"/>
          <a:stretch>
            <a:fillRect/>
          </a:stretch>
        </p:blipFill>
        <p:spPr>
          <a:xfrm>
            <a:off x="6477000" y="3810000"/>
            <a:ext cx="2819400" cy="990600"/>
          </a:xfrm>
        </p:spPr>
      </p:pic>
      <p:pic>
        <p:nvPicPr>
          <p:cNvPr id="8199" name="Picture Placeholder 17" descr="helix.png"/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-23210" r="-23210"/>
          <a:stretch>
            <a:fillRect/>
          </a:stretch>
        </p:blipFill>
        <p:spPr>
          <a:xfrm>
            <a:off x="6629400" y="2743200"/>
            <a:ext cx="2514600" cy="990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  Propulsion Modeling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543800" cy="5029200"/>
          </a:xfrm>
        </p:spPr>
        <p:txBody>
          <a:bodyPr/>
          <a:lstStyle/>
          <a:p>
            <a:pPr>
              <a:buFont typeface="Wingdings" pitchFamily="-105" charset="2"/>
              <a:buChar char="§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Resistive Force Theory (RFT)</a:t>
            </a:r>
          </a:p>
          <a:p>
            <a:pPr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Decomposes the velocity vector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Relate them to drag force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Define the coordinate frame for helix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Rotate from segment frame to helix frame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Express the differential relating velocity to force in three dimension</a:t>
            </a:r>
          </a:p>
          <a:p>
            <a:pPr lvl="1">
              <a:buFont typeface="Wingdings" pitchFamily="-105" charset="2"/>
              <a:buChar char=""/>
            </a:pPr>
            <a:r>
              <a:rPr lang="en-US" dirty="0" smtClean="0">
                <a:solidFill>
                  <a:srgbClr val="595959"/>
                </a:solidFill>
                <a:latin typeface="Eurostile" pitchFamily="-105" charset="0"/>
                <a:ea typeface="Eurostile" pitchFamily="-105" charset="0"/>
                <a:cs typeface="Eurostile" pitchFamily="-105" charset="0"/>
              </a:rPr>
              <a:t>Velocity of segment decomposes to the sum of rotational and translational velocity</a:t>
            </a: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 lvl="1">
              <a:buFont typeface="Wingdings" pitchFamily="-105" charset="2"/>
              <a:buChar char="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Char char="§"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  <a:p>
            <a:pPr>
              <a:buFont typeface="Wingdings" pitchFamily="-105" charset="2"/>
              <a:buNone/>
            </a:pPr>
            <a:endParaRPr lang="en-US" dirty="0" smtClean="0">
              <a:solidFill>
                <a:srgbClr val="595959"/>
              </a:solidFill>
              <a:latin typeface="Eurostile" pitchFamily="-105" charset="0"/>
              <a:ea typeface="Eurostile" pitchFamily="-105" charset="0"/>
              <a:cs typeface="Eurostile" pitchFamily="-105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24400" y="1524000"/>
            <a:ext cx="3810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0" hangingPunct="0">
              <a:spcBef>
                <a:spcPct val="20000"/>
              </a:spcBef>
              <a:buFont typeface="Wingdings" charset="2"/>
              <a:buChar char="§"/>
              <a:defRPr/>
            </a:pPr>
            <a:endParaRPr lang="en-US" sz="2200" b="0" kern="0" dirty="0">
              <a:solidFill>
                <a:schemeClr val="tx1">
                  <a:lumMod val="65000"/>
                  <a:lumOff val="35000"/>
                </a:schemeClr>
              </a:solidFill>
              <a:latin typeface="Eurostile"/>
              <a:cs typeface="Eurostile"/>
            </a:endParaRPr>
          </a:p>
        </p:txBody>
      </p:sp>
      <p:pic>
        <p:nvPicPr>
          <p:cNvPr id="17413" name="Picture 4" descr="RFT-6dof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114800"/>
            <a:ext cx="6553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  	   Resistive Force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924800" cy="5029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Relating fluidic force and torque to the translational and rotational velocity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8436" name="Picture 5" descr="propulsion matrix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971800"/>
            <a:ext cx="6972300" cy="149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ntegr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981200"/>
            <a:ext cx="3454400" cy="977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Propulsion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Regular </a:t>
            </a:r>
            <a:r>
              <a:rPr lang="en-US" dirty="0" err="1" smtClean="0"/>
              <a:t>Stokeslet</a:t>
            </a:r>
            <a:r>
              <a:rPr lang="en-US" dirty="0" smtClean="0"/>
              <a:t> Methods (RSM)</a:t>
            </a:r>
          </a:p>
          <a:p>
            <a:pPr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err="1" smtClean="0"/>
              <a:t>Discretizes</a:t>
            </a:r>
            <a:r>
              <a:rPr lang="en-US" dirty="0" smtClean="0"/>
              <a:t> the surface of  helix filament</a:t>
            </a:r>
          </a:p>
          <a:p>
            <a:pPr lvl="1">
              <a:buNone/>
              <a:defRPr/>
            </a:pPr>
            <a:r>
              <a:rPr lang="en-US" dirty="0" smtClean="0"/>
              <a:t> </a:t>
            </a:r>
          </a:p>
          <a:p>
            <a:pPr lvl="1">
              <a:defRPr/>
            </a:pPr>
            <a:r>
              <a:rPr lang="en-US" dirty="0" smtClean="0"/>
              <a:t>Represent each surface</a:t>
            </a:r>
          </a:p>
          <a:p>
            <a:pPr lvl="1">
              <a:buNone/>
              <a:defRPr/>
            </a:pPr>
            <a:r>
              <a:rPr lang="en-US" dirty="0" smtClean="0"/>
              <a:t>element by regularized</a:t>
            </a:r>
          </a:p>
          <a:p>
            <a:pPr lvl="1">
              <a:buNone/>
              <a:defRPr/>
            </a:pPr>
            <a:r>
              <a:rPr lang="en-US" dirty="0" err="1" smtClean="0"/>
              <a:t>stokeslet</a:t>
            </a:r>
            <a:r>
              <a:rPr lang="en-US" dirty="0" smtClean="0"/>
              <a:t>.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Body Slender Theory (BST)</a:t>
            </a:r>
          </a:p>
          <a:p>
            <a:pPr>
              <a:buNone/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Using </a:t>
            </a:r>
            <a:r>
              <a:rPr lang="en-US" dirty="0" err="1" smtClean="0"/>
              <a:t>stokeslet</a:t>
            </a:r>
            <a:r>
              <a:rPr lang="en-US" dirty="0" smtClean="0"/>
              <a:t> and</a:t>
            </a:r>
          </a:p>
          <a:p>
            <a:pPr lvl="1">
              <a:buNone/>
              <a:defRPr/>
            </a:pPr>
            <a:r>
              <a:rPr lang="en-US" dirty="0" smtClean="0"/>
              <a:t>doublets arranged along the </a:t>
            </a:r>
          </a:p>
          <a:p>
            <a:pPr lvl="1">
              <a:buNone/>
              <a:defRPr/>
            </a:pPr>
            <a:r>
              <a:rPr lang="en-US" dirty="0" smtClean="0"/>
              <a:t>Helical centre line. </a:t>
            </a:r>
          </a:p>
          <a:p>
            <a:pPr>
              <a:defRPr/>
            </a:pPr>
            <a:endParaRPr lang="en-US" dirty="0"/>
          </a:p>
        </p:txBody>
      </p:sp>
      <p:pic>
        <p:nvPicPr>
          <p:cNvPr id="19460" name="Picture 3" descr="Stok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2438400"/>
            <a:ext cx="473551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  Actuation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Applied magnetic field</a:t>
            </a:r>
          </a:p>
          <a:p>
            <a:r>
              <a:rPr lang="en-US" dirty="0" smtClean="0"/>
              <a:t>To compensate the drift caused by the weight</a:t>
            </a:r>
          </a:p>
          <a:p>
            <a:pPr lvl="1"/>
            <a:r>
              <a:rPr lang="en-US" dirty="0" smtClean="0"/>
              <a:t>Direction that it must point</a:t>
            </a:r>
          </a:p>
          <a:p>
            <a:pPr lvl="1"/>
            <a:r>
              <a:rPr lang="en-US" dirty="0" smtClean="0"/>
              <a:t>Rotational velocity</a:t>
            </a:r>
          </a:p>
          <a:p>
            <a:r>
              <a:rPr lang="en-US" dirty="0" smtClean="0"/>
              <a:t>Find the desired velocity from propulsion equations system</a:t>
            </a:r>
          </a:p>
          <a:p>
            <a:endParaRPr lang="en-US" dirty="0" smtClean="0"/>
          </a:p>
          <a:p>
            <a:r>
              <a:rPr lang="en-US" dirty="0" smtClean="0"/>
              <a:t>Convert the velocity from helix frame to the world frame</a:t>
            </a:r>
          </a:p>
          <a:p>
            <a:endParaRPr lang="en-US" dirty="0" smtClean="0"/>
          </a:p>
          <a:p>
            <a:r>
              <a:rPr lang="en-US" dirty="0" smtClean="0"/>
              <a:t>Decompose the velocity to vertical and </a:t>
            </a:r>
            <a:r>
              <a:rPr lang="en-US" dirty="0" err="1" smtClean="0"/>
              <a:t>horizantal</a:t>
            </a:r>
            <a:r>
              <a:rPr lang="en-US" dirty="0" smtClean="0"/>
              <a:t> vectors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  Actuation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If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</a:t>
            </a:r>
            <a:endParaRPr lang="en-US" dirty="0"/>
          </a:p>
        </p:txBody>
      </p:sp>
      <p:pic>
        <p:nvPicPr>
          <p:cNvPr id="4" name="Content Placeholder 3" descr="Screen Shot 2014-09-04 at 21.08.20.png"/>
          <p:cNvPicPr>
            <a:picLocks noChangeAspect="1"/>
          </p:cNvPicPr>
          <p:nvPr/>
        </p:nvPicPr>
        <p:blipFill>
          <a:blip r:embed="rId2"/>
          <a:srcRect t="-41566" b="-41566"/>
          <a:stretch>
            <a:fillRect/>
          </a:stretch>
        </p:blipFill>
        <p:spPr bwMode="auto">
          <a:xfrm>
            <a:off x="1295400" y="990600"/>
            <a:ext cx="1119911" cy="71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creen Shot 2014-09-04 at 21.08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962399"/>
            <a:ext cx="1828800" cy="1090863"/>
          </a:xfrm>
          <a:prstGeom prst="rect">
            <a:avLst/>
          </a:prstGeom>
        </p:spPr>
      </p:pic>
      <p:pic>
        <p:nvPicPr>
          <p:cNvPr id="6" name="Picture 5" descr="Screen Shot 2014-09-04 at 21.08.2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1143000"/>
            <a:ext cx="3352800" cy="1706336"/>
          </a:xfrm>
          <a:prstGeom prst="rect">
            <a:avLst/>
          </a:prstGeom>
        </p:spPr>
      </p:pic>
      <p:pic>
        <p:nvPicPr>
          <p:cNvPr id="7" name="Picture 6" descr="Screen Shot 2014-09-04 at 21.08.4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3962400"/>
            <a:ext cx="4749800" cy="1117600"/>
          </a:xfrm>
          <a:prstGeom prst="rect">
            <a:avLst/>
          </a:prstGeom>
        </p:spPr>
      </p:pic>
      <p:pic>
        <p:nvPicPr>
          <p:cNvPr id="8" name="Picture 7" descr="Screen Shot 2014-09-04 at 21.08.0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971800"/>
            <a:ext cx="1408853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Simulation Algorithm</a:t>
            </a:r>
          </a:p>
        </p:txBody>
      </p:sp>
      <p:pic>
        <p:nvPicPr>
          <p:cNvPr id="21507" name="Content Placeholder 3" descr="psuedocod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20769" r="-20769"/>
          <a:stretch>
            <a:fillRect/>
          </a:stretch>
        </p:blipFill>
        <p:spPr>
          <a:xfrm>
            <a:off x="0" y="1295400"/>
            <a:ext cx="9144000" cy="47323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Fabrication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7924800" cy="5029200"/>
          </a:xfrm>
        </p:spPr>
        <p:txBody>
          <a:bodyPr/>
          <a:lstStyle/>
          <a:p>
            <a:pPr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532" name="Rounded Rectangle 3"/>
          <p:cNvSpPr>
            <a:spLocks noChangeArrowheads="1"/>
          </p:cNvSpPr>
          <p:nvPr/>
        </p:nvSpPr>
        <p:spPr bwMode="auto">
          <a:xfrm>
            <a:off x="609600" y="1676400"/>
            <a:ext cx="2286000" cy="3276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Nanoscribe</a:t>
            </a:r>
          </a:p>
        </p:txBody>
      </p:sp>
      <p:sp>
        <p:nvSpPr>
          <p:cNvPr id="22533" name="Rounded Rectangle 4"/>
          <p:cNvSpPr>
            <a:spLocks noChangeArrowheads="1"/>
          </p:cNvSpPr>
          <p:nvPr/>
        </p:nvSpPr>
        <p:spPr bwMode="auto">
          <a:xfrm>
            <a:off x="3657600" y="3505200"/>
            <a:ext cx="2209800" cy="24384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 SEM</a:t>
            </a:r>
          </a:p>
        </p:txBody>
      </p:sp>
      <p:sp>
        <p:nvSpPr>
          <p:cNvPr id="22534" name="Rounded Rectangle 5"/>
          <p:cNvSpPr>
            <a:spLocks noChangeArrowheads="1"/>
          </p:cNvSpPr>
          <p:nvPr/>
        </p:nvSpPr>
        <p:spPr bwMode="auto">
          <a:xfrm>
            <a:off x="6324600" y="5105400"/>
            <a:ext cx="1905000" cy="838200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accent3">
                <a:lumMod val="85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 Coating</a:t>
            </a:r>
          </a:p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Magnetic</a:t>
            </a:r>
          </a:p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      Material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762000" y="22860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     Preparing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762000" y="31242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    Production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762000" y="4038600"/>
            <a:ext cx="19812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Post-processing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4191000"/>
            <a:ext cx="1905000" cy="4572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Sputter Coating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3810000" y="5029200"/>
            <a:ext cx="1905000" cy="533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Image Analysis</a:t>
            </a:r>
          </a:p>
        </p:txBody>
      </p:sp>
      <p:cxnSp>
        <p:nvCxnSpPr>
          <p:cNvPr id="22540" name="Straight Arrow Connector 12"/>
          <p:cNvCxnSpPr>
            <a:cxnSpLocks noChangeShapeType="1"/>
            <a:stCxn id="7" idx="2"/>
            <a:endCxn id="8" idx="0"/>
          </p:cNvCxnSpPr>
          <p:nvPr/>
        </p:nvCxnSpPr>
        <p:spPr bwMode="auto">
          <a:xfrm rot="5400000">
            <a:off x="1638301" y="3009900"/>
            <a:ext cx="2286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1" name="Straight Arrow Connector 14"/>
          <p:cNvCxnSpPr>
            <a:cxnSpLocks noChangeShapeType="1"/>
            <a:stCxn id="8" idx="2"/>
            <a:endCxn id="9" idx="0"/>
          </p:cNvCxnSpPr>
          <p:nvPr/>
        </p:nvCxnSpPr>
        <p:spPr bwMode="auto">
          <a:xfrm rot="5400000">
            <a:off x="1600201" y="3886200"/>
            <a:ext cx="3048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2" name="Straight Arrow Connector 19"/>
          <p:cNvCxnSpPr>
            <a:cxnSpLocks noChangeShapeType="1"/>
            <a:stCxn id="10" idx="2"/>
            <a:endCxn id="11" idx="0"/>
          </p:cNvCxnSpPr>
          <p:nvPr/>
        </p:nvCxnSpPr>
        <p:spPr bwMode="auto">
          <a:xfrm rot="5400000">
            <a:off x="4572001" y="4838700"/>
            <a:ext cx="381000" cy="31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3" name="Straight Arrow Connector 21"/>
          <p:cNvCxnSpPr>
            <a:cxnSpLocks noChangeShapeType="1"/>
            <a:stCxn id="9" idx="3"/>
          </p:cNvCxnSpPr>
          <p:nvPr/>
        </p:nvCxnSpPr>
        <p:spPr bwMode="auto">
          <a:xfrm>
            <a:off x="2743200" y="4343400"/>
            <a:ext cx="914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2544" name="Straight Arrow Connector 56"/>
          <p:cNvCxnSpPr>
            <a:cxnSpLocks noChangeShapeType="1"/>
          </p:cNvCxnSpPr>
          <p:nvPr/>
        </p:nvCxnSpPr>
        <p:spPr bwMode="auto">
          <a:xfrm>
            <a:off x="5715000" y="5410200"/>
            <a:ext cx="609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8" name="Elbow Connector 17"/>
          <p:cNvCxnSpPr/>
          <p:nvPr/>
        </p:nvCxnSpPr>
        <p:spPr bwMode="auto">
          <a:xfrm rot="10800000">
            <a:off x="1828800" y="4953000"/>
            <a:ext cx="1981200" cy="533400"/>
          </a:xfrm>
          <a:prstGeom prst="bentConnector3">
            <a:avLst>
              <a:gd name="adj1" fmla="val 9953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</a:t>
            </a:r>
            <a:r>
              <a:rPr lang="en-US" dirty="0" err="1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Nanoscribe</a:t>
            </a:r>
            <a:endParaRPr lang="en-US" dirty="0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  <p:pic>
        <p:nvPicPr>
          <p:cNvPr id="23555" name="Content Placeholder 3" descr="nanoscribeWorkflow.png"/>
          <p:cNvPicPr>
            <a:picLocks noGrp="1" noChangeAspect="1"/>
          </p:cNvPicPr>
          <p:nvPr>
            <p:ph idx="1"/>
          </p:nvPr>
        </p:nvPicPr>
        <p:blipFill>
          <a:blip r:embed="rId2"/>
          <a:srcRect l="-5780" r="-5780"/>
          <a:stretch>
            <a:fillRect/>
          </a:stretch>
        </p:blipFill>
        <p:spPr>
          <a:xfrm>
            <a:off x="533400" y="1066800"/>
            <a:ext cx="7924800" cy="4876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-7620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Scanning Electron Microscope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Sputter Coating</a:t>
            </a:r>
            <a:endParaRPr lang="en-US" dirty="0"/>
          </a:p>
        </p:txBody>
      </p:sp>
      <p:pic>
        <p:nvPicPr>
          <p:cNvPr id="24580" name="Picture 3" descr="SE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1295400"/>
            <a:ext cx="2865438" cy="468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4" descr="August15_1kV_Resolution_speed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" y="2286000"/>
            <a:ext cx="26606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7" descr="1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2209800"/>
            <a:ext cx="2743200" cy="30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 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Simulation results</a:t>
            </a:r>
          </a:p>
          <a:p>
            <a:pPr lvl="2"/>
            <a:r>
              <a:rPr lang="en-US" dirty="0" smtClean="0"/>
              <a:t>Simulation framework </a:t>
            </a:r>
          </a:p>
          <a:p>
            <a:pPr lvl="2"/>
            <a:r>
              <a:rPr lang="en-US" dirty="0" smtClean="0"/>
              <a:t>Linear relationship between rotational and translational velocity</a:t>
            </a:r>
          </a:p>
          <a:p>
            <a:pPr lvl="2"/>
            <a:r>
              <a:rPr lang="en-US" dirty="0" smtClean="0"/>
              <a:t>Linear relationship between translational velocity and electric current  </a:t>
            </a:r>
          </a:p>
          <a:p>
            <a:endParaRPr lang="en-US" dirty="0" smtClean="0"/>
          </a:p>
          <a:p>
            <a:r>
              <a:rPr lang="en-US" dirty="0" smtClean="0"/>
              <a:t>Design result</a:t>
            </a:r>
          </a:p>
          <a:p>
            <a:pPr lvl="1"/>
            <a:r>
              <a:rPr lang="en-US" dirty="0" smtClean="0"/>
              <a:t>Variable pitch helical design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Fabrication results</a:t>
            </a:r>
          </a:p>
          <a:p>
            <a:pPr lvl="1"/>
            <a:r>
              <a:rPr lang="en-US" dirty="0" smtClean="0"/>
              <a:t>Fabricating different design of </a:t>
            </a:r>
            <a:r>
              <a:rPr lang="en-US" dirty="0" err="1" smtClean="0"/>
              <a:t>microrobot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Motivation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7924800" cy="4876800"/>
          </a:xfrm>
        </p:spPr>
        <p:txBody>
          <a:bodyPr/>
          <a:lstStyle/>
          <a:p>
            <a:r>
              <a:rPr lang="en-US" dirty="0" smtClean="0"/>
              <a:t>Benefit of robotic surgery over invasive surgery</a:t>
            </a:r>
          </a:p>
          <a:p>
            <a:pPr>
              <a:buNone/>
            </a:pPr>
            <a:endParaRPr lang="en-US" dirty="0" smtClean="0"/>
          </a:p>
          <a:p>
            <a:pPr lvl="1"/>
            <a:r>
              <a:rPr lang="en-GB" dirty="0" smtClean="0"/>
              <a:t>Shorter hospitalization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Reduced pain and discomfort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Minimal scarring 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Miniaturization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Cardiovascular surgery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robotic-surge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133600"/>
            <a:ext cx="3291684" cy="1923317"/>
          </a:xfrm>
          <a:prstGeom prst="rect">
            <a:avLst/>
          </a:prstGeom>
        </p:spPr>
      </p:pic>
      <p:pic>
        <p:nvPicPr>
          <p:cNvPr id="5" name="Picture 4" descr="micro-surger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4114800"/>
            <a:ext cx="2724150" cy="2068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Simulation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pic>
        <p:nvPicPr>
          <p:cNvPr id="25605" name="Picture 4" descr="simulatio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663" y="1828800"/>
            <a:ext cx="4275137" cy="3900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5" descr="Screenshot (12)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4495800"/>
            <a:ext cx="268128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Experimental-setu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500" y="1524000"/>
            <a:ext cx="4051500" cy="2819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Simulation Result</a:t>
            </a:r>
          </a:p>
        </p:txBody>
      </p:sp>
      <p:pic>
        <p:nvPicPr>
          <p:cNvPr id="26627" name="Content Placeholder 3" descr="magnetic field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420" r="-18420"/>
          <a:stretch>
            <a:fillRect/>
          </a:stretch>
        </p:blipFill>
        <p:spPr>
          <a:xfrm>
            <a:off x="-228600" y="990600"/>
            <a:ext cx="8991600" cy="51038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Simulation Result</a:t>
            </a:r>
          </a:p>
        </p:txBody>
      </p:sp>
      <p:pic>
        <p:nvPicPr>
          <p:cNvPr id="5" name="Content Placeholder 4" descr="rotational_trans(1)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421" r="-18421"/>
          <a:stretch>
            <a:fillRect/>
          </a:stretch>
        </p:blipFill>
        <p:spPr>
          <a:xfrm>
            <a:off x="-381000" y="914400"/>
            <a:ext cx="9525000" cy="522043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Design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848600" cy="4953000"/>
          </a:xfrm>
        </p:spPr>
        <p:txBody>
          <a:bodyPr/>
          <a:lstStyle/>
          <a:p>
            <a:pPr>
              <a:buFont typeface="Wingdings" charset="2"/>
              <a:buNone/>
              <a:defRPr/>
            </a:pPr>
            <a:r>
              <a:rPr lang="en-US" dirty="0" smtClean="0"/>
              <a:t>- Helix with the variable pitch</a:t>
            </a:r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- Capable to add propellers</a:t>
            </a:r>
          </a:p>
          <a:p>
            <a:pPr>
              <a:buFont typeface="Wingdings" charset="2"/>
              <a:buNone/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  <p:pic>
        <p:nvPicPr>
          <p:cNvPr id="28676" name="Picture 3" descr="Screenshot (4)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114800"/>
            <a:ext cx="140493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4" descr="design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514600"/>
            <a:ext cx="129381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5" descr="Screenshot (5)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4114800"/>
            <a:ext cx="1223963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6" descr="Screenshot (7)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4191000"/>
            <a:ext cx="106680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Picture 7" descr="Screenshot (8)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2590800"/>
            <a:ext cx="19462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1" name="Picture 8" descr="Screenshot (9)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1800" y="2590800"/>
            <a:ext cx="2103438" cy="134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2" name="Picture 9" descr="Screenshot (10)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77200" y="4191000"/>
            <a:ext cx="868363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10" descr="Screenshot (11)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183063" y="2514600"/>
            <a:ext cx="229393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Fabrication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924800" cy="4953000"/>
          </a:xfrm>
        </p:spPr>
        <p:txBody>
          <a:bodyPr/>
          <a:lstStyle/>
          <a:p>
            <a:pPr>
              <a:buNone/>
              <a:defRPr/>
            </a:pPr>
            <a:endParaRPr lang="en-US" dirty="0"/>
          </a:p>
        </p:txBody>
      </p:sp>
      <p:pic>
        <p:nvPicPr>
          <p:cNvPr id="29700" name="Picture 3" descr="1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86400" y="2667000"/>
            <a:ext cx="300831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4" descr="1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914400"/>
            <a:ext cx="1219200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5" descr="S1_16.t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914400"/>
            <a:ext cx="1371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6" descr="August6_1kV_7speed_helical_5um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914400"/>
            <a:ext cx="11430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4" name="Picture 7" descr="S1_29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10400" y="914400"/>
            <a:ext cx="1930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8" descr="S1_38.t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876800" y="914400"/>
            <a:ext cx="205740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S1_58.t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971800"/>
            <a:ext cx="34544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09600"/>
          </a:xfrm>
        </p:spPr>
        <p:txBody>
          <a:bodyPr/>
          <a:lstStyle/>
          <a:p>
            <a:r>
              <a:rPr lang="en-US" dirty="0" smtClean="0"/>
              <a:t>			My Contribution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7924800" cy="4953000"/>
          </a:xfrm>
        </p:spPr>
        <p:txBody>
          <a:bodyPr/>
          <a:lstStyle/>
          <a:p>
            <a:r>
              <a:rPr lang="en-US" dirty="0" smtClean="0"/>
              <a:t>The helix design with a variable pitch</a:t>
            </a:r>
          </a:p>
          <a:p>
            <a:endParaRPr lang="en-US" dirty="0" smtClean="0"/>
          </a:p>
          <a:p>
            <a:r>
              <a:rPr lang="en-US" dirty="0" smtClean="0"/>
              <a:t>The first application of Regularized </a:t>
            </a:r>
            <a:r>
              <a:rPr lang="en-US" dirty="0" err="1" smtClean="0"/>
              <a:t>Stokeslet</a:t>
            </a:r>
            <a:r>
              <a:rPr lang="en-US" dirty="0" smtClean="0"/>
              <a:t> Method and Body</a:t>
            </a:r>
          </a:p>
          <a:p>
            <a:pPr>
              <a:buNone/>
            </a:pPr>
            <a:r>
              <a:rPr lang="en-US" dirty="0" smtClean="0"/>
              <a:t> Slender Theory in remotely controlled swimming </a:t>
            </a:r>
            <a:r>
              <a:rPr lang="en-US" dirty="0" err="1" smtClean="0"/>
              <a:t>microrobot</a:t>
            </a:r>
            <a:r>
              <a:rPr lang="en-US" dirty="0" smtClean="0"/>
              <a:t> to model the propulsion of the </a:t>
            </a:r>
            <a:r>
              <a:rPr lang="en-US" dirty="0" err="1" smtClean="0"/>
              <a:t>microrobot</a:t>
            </a:r>
            <a:r>
              <a:rPr lang="en-US" dirty="0" smtClean="0"/>
              <a:t> in high viscous fluid.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7924800" cy="472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Mathematics model to find electric current from microrobot velocity is solved</a:t>
            </a:r>
          </a:p>
          <a:p>
            <a:pPr>
              <a:defRPr/>
            </a:pPr>
            <a:r>
              <a:rPr lang="en-US" dirty="0" smtClean="0"/>
              <a:t>New design of microrobot to satisfy fabrication requirement</a:t>
            </a:r>
          </a:p>
          <a:p>
            <a:pPr>
              <a:defRPr/>
            </a:pPr>
            <a:r>
              <a:rPr lang="en-US" dirty="0" smtClean="0"/>
              <a:t>Helix propulsion methods for remotely controlled microrobot </a:t>
            </a:r>
          </a:p>
          <a:p>
            <a:pPr>
              <a:defRPr/>
            </a:pPr>
            <a:r>
              <a:rPr lang="en-US" dirty="0" smtClean="0"/>
              <a:t>Basic framework for microrobot simulation</a:t>
            </a:r>
          </a:p>
          <a:p>
            <a:pPr>
              <a:defRPr/>
            </a:pPr>
            <a:r>
              <a:rPr lang="en-US" dirty="0" smtClean="0"/>
              <a:t>Future work</a:t>
            </a:r>
          </a:p>
          <a:p>
            <a:pPr lvl="1">
              <a:defRPr/>
            </a:pPr>
            <a:r>
              <a:rPr lang="en-US" dirty="0" smtClean="0"/>
              <a:t>Optimizing simulation platform</a:t>
            </a:r>
          </a:p>
          <a:p>
            <a:pPr lvl="1">
              <a:defRPr/>
            </a:pPr>
            <a:r>
              <a:rPr lang="en-US" dirty="0" smtClean="0"/>
              <a:t>Applying new actuation method such as ultrasonic</a:t>
            </a:r>
          </a:p>
          <a:p>
            <a:pPr lvl="1">
              <a:defRPr/>
            </a:pPr>
            <a:r>
              <a:rPr lang="en-US" dirty="0" smtClean="0"/>
              <a:t>Designing propeller with the helix tail</a:t>
            </a:r>
          </a:p>
          <a:p>
            <a:pPr lvl="1">
              <a:defRPr/>
            </a:pPr>
            <a:r>
              <a:rPr lang="en-US" dirty="0" smtClean="0"/>
              <a:t>Validation</a:t>
            </a:r>
          </a:p>
          <a:p>
            <a:pPr lvl="1"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8229600" cy="47244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</a:t>
            </a: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Thank you for your attention</a:t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   Thanks to my supervisors</a:t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z="360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</a:t>
            </a: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Prof. Guang-Zhong Yang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     Dr. Vincenzo Curto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Dr. Henry Ip</a:t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/>
            </a:r>
            <a:b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</a:br>
            <a:endParaRPr lang="en-US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533400" y="2286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History of Swimming </a:t>
            </a:r>
            <a:r>
              <a:rPr lang="en-US" dirty="0" err="1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Microrobot</a:t>
            </a:r>
            <a:endParaRPr lang="en-US" dirty="0" smtClean="0">
              <a:latin typeface="Tahoma" pitchFamily="-105" charset="0"/>
              <a:ea typeface="Tahoma" pitchFamily="-105" charset="0"/>
              <a:cs typeface="Tahoma" pitchFamily="-105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7924800" cy="4343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At 1930 (Bruce) first swimming mechanism at micro scale</a:t>
            </a:r>
          </a:p>
          <a:p>
            <a:pPr>
              <a:defRPr/>
            </a:pPr>
            <a:r>
              <a:rPr lang="en-US" dirty="0" smtClean="0"/>
              <a:t>Bell 2007 first Artificial Bacteria Flagellum</a:t>
            </a:r>
          </a:p>
          <a:p>
            <a:pPr>
              <a:defRPr/>
            </a:pPr>
            <a:r>
              <a:rPr lang="en-US" dirty="0" smtClean="0"/>
              <a:t>Zhang 2009, characterized them</a:t>
            </a:r>
          </a:p>
          <a:p>
            <a:pPr>
              <a:defRPr/>
            </a:pPr>
            <a:r>
              <a:rPr lang="en-US" dirty="0" smtClean="0"/>
              <a:t>Mahoney et al. 2012, velocity control</a:t>
            </a:r>
          </a:p>
          <a:p>
            <a:pPr>
              <a:defRPr/>
            </a:pPr>
            <a:r>
              <a:rPr lang="en-US" dirty="0" smtClean="0"/>
              <a:t>Nelson et al. 2013, actuation and fabrication 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 </a:t>
            </a:r>
          </a:p>
          <a:p>
            <a:pPr>
              <a:defRPr/>
            </a:pPr>
            <a:endParaRPr lang="en-US" dirty="0" smtClean="0"/>
          </a:p>
          <a:p>
            <a:pPr>
              <a:buFont typeface="Wingdings" charset="2"/>
              <a:buNone/>
              <a:defRPr/>
            </a:pPr>
            <a:endParaRPr lang="en-US" dirty="0"/>
          </a:p>
        </p:txBody>
      </p:sp>
      <p:pic>
        <p:nvPicPr>
          <p:cNvPr id="10244" name="Picture 3" descr="cilia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3962400"/>
            <a:ext cx="24892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Potential Application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application divided into two categories:</a:t>
            </a:r>
          </a:p>
          <a:p>
            <a:pPr lvl="1">
              <a:defRPr/>
            </a:pPr>
            <a:r>
              <a:rPr lang="en-US" dirty="0" smtClean="0"/>
              <a:t>Biomedical In vivo</a:t>
            </a:r>
          </a:p>
          <a:p>
            <a:pPr lvl="2">
              <a:defRPr/>
            </a:pPr>
            <a:r>
              <a:rPr lang="en-US" dirty="0" smtClean="0"/>
              <a:t>Minimally invasive procedures</a:t>
            </a:r>
          </a:p>
          <a:p>
            <a:pPr lvl="2">
              <a:defRPr/>
            </a:pPr>
            <a:r>
              <a:rPr lang="en-US" dirty="0" smtClean="0"/>
              <a:t>Targeted drag delivery</a:t>
            </a:r>
          </a:p>
          <a:p>
            <a:pPr lvl="2">
              <a:defRPr/>
            </a:pPr>
            <a:r>
              <a:rPr lang="en-US" dirty="0" smtClean="0"/>
              <a:t>Ablation of the material</a:t>
            </a:r>
          </a:p>
          <a:p>
            <a:pPr lvl="2">
              <a:defRPr/>
            </a:pPr>
            <a:r>
              <a:rPr lang="en-US" dirty="0" smtClean="0"/>
              <a:t>Delivery of hyperthermia for cancer treatment</a:t>
            </a:r>
          </a:p>
          <a:p>
            <a:pPr lvl="2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In vitro (lab-on-a-chip)</a:t>
            </a:r>
          </a:p>
          <a:p>
            <a:pPr lvl="2">
              <a:defRPr/>
            </a:pPr>
            <a:r>
              <a:rPr lang="en-US" dirty="0" smtClean="0"/>
              <a:t>Manipulation and characterization of cells</a:t>
            </a:r>
          </a:p>
          <a:p>
            <a:pPr lvl="2">
              <a:defRPr/>
            </a:pPr>
            <a:r>
              <a:rPr lang="en-US" dirty="0" smtClean="0"/>
              <a:t> </a:t>
            </a:r>
            <a:r>
              <a:rPr lang="en-US" dirty="0" err="1" smtClean="0"/>
              <a:t>Microfluidic</a:t>
            </a:r>
            <a:r>
              <a:rPr lang="en-US" dirty="0" smtClean="0"/>
              <a:t> control</a:t>
            </a:r>
          </a:p>
          <a:p>
            <a:pPr>
              <a:buFont typeface="Wingdings" charset="2"/>
              <a:buNone/>
              <a:defRPr/>
            </a:pPr>
            <a:r>
              <a:rPr lang="en-US" dirty="0" smtClean="0"/>
              <a:t>Most of these applications placed micro-device into fluidic or soft environment.</a:t>
            </a:r>
          </a:p>
          <a:p>
            <a:pPr lvl="2">
              <a:buFont typeface="Wingdings" charset="2"/>
              <a:buNone/>
              <a:defRPr/>
            </a:pPr>
            <a:endParaRPr lang="en-US" dirty="0" smtClean="0"/>
          </a:p>
          <a:p>
            <a:pPr lvl="2">
              <a:buFont typeface="Wingdings" charset="2"/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-30480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Key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Design a helical </a:t>
            </a:r>
            <a:r>
              <a:rPr lang="en-US" dirty="0" err="1" smtClean="0"/>
              <a:t>microrobot</a:t>
            </a:r>
            <a:r>
              <a:rPr lang="en-US" dirty="0" smtClean="0"/>
              <a:t> and characterization 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Evaluation of </a:t>
            </a:r>
            <a:r>
              <a:rPr lang="en-US" dirty="0" err="1" smtClean="0"/>
              <a:t>nano</a:t>
            </a:r>
            <a:r>
              <a:rPr lang="en-US" dirty="0" smtClean="0"/>
              <a:t> printed structures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Analysis of locomotion swimming helical </a:t>
            </a:r>
            <a:r>
              <a:rPr lang="en-US" dirty="0" err="1" smtClean="0"/>
              <a:t>microrobot</a:t>
            </a:r>
            <a:r>
              <a:rPr lang="en-US" dirty="0" smtClean="0"/>
              <a:t> in high viscous fluid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Analysis of magnetically actuated helix</a:t>
            </a:r>
          </a:p>
          <a:p>
            <a:pPr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Try simulator packages,</a:t>
            </a:r>
          </a:p>
          <a:p>
            <a:pPr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-228600" y="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14400"/>
            <a:ext cx="8229600" cy="5410200"/>
          </a:xfrm>
        </p:spPr>
        <p:txBody>
          <a:bodyPr/>
          <a:lstStyle/>
          <a:p>
            <a:pPr>
              <a:buFont typeface="Wingdings" charset="2"/>
              <a:buNone/>
              <a:defRPr/>
            </a:pPr>
            <a:endParaRPr lang="en-US" sz="1600" b="1" kern="1200" dirty="0" smtClean="0">
              <a:solidFill>
                <a:schemeClr val="tx1"/>
              </a:solidFill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316" name="Rounded Rectangle 3"/>
          <p:cNvSpPr>
            <a:spLocks noChangeArrowheads="1"/>
          </p:cNvSpPr>
          <p:nvPr/>
        </p:nvSpPr>
        <p:spPr bwMode="auto">
          <a:xfrm>
            <a:off x="2971800" y="1066800"/>
            <a:ext cx="3200400" cy="1828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lvl="1"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Simulation</a:t>
            </a:r>
          </a:p>
        </p:txBody>
      </p:sp>
      <p:sp>
        <p:nvSpPr>
          <p:cNvPr id="13317" name="Rounded Rectangle 4"/>
          <p:cNvSpPr>
            <a:spLocks noChangeArrowheads="1"/>
          </p:cNvSpPr>
          <p:nvPr/>
        </p:nvSpPr>
        <p:spPr bwMode="auto">
          <a:xfrm>
            <a:off x="2971800" y="4038600"/>
            <a:ext cx="3200400" cy="1752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   Fabrication</a:t>
            </a:r>
          </a:p>
        </p:txBody>
      </p:sp>
      <p:sp>
        <p:nvSpPr>
          <p:cNvPr id="13318" name="Rounded Rectangle 5"/>
          <p:cNvSpPr>
            <a:spLocks noChangeArrowheads="1"/>
          </p:cNvSpPr>
          <p:nvPr/>
        </p:nvSpPr>
        <p:spPr bwMode="auto">
          <a:xfrm>
            <a:off x="838200" y="3124200"/>
            <a:ext cx="1981200" cy="762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Design</a:t>
            </a:r>
          </a:p>
        </p:txBody>
      </p:sp>
      <p:sp>
        <p:nvSpPr>
          <p:cNvPr id="13319" name="Rounded Rectangle 6"/>
          <p:cNvSpPr>
            <a:spLocks noChangeArrowheads="1"/>
          </p:cNvSpPr>
          <p:nvPr/>
        </p:nvSpPr>
        <p:spPr bwMode="auto">
          <a:xfrm>
            <a:off x="6477000" y="3124200"/>
            <a:ext cx="1981200" cy="762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Validation</a:t>
            </a:r>
          </a:p>
        </p:txBody>
      </p:sp>
      <p:cxnSp>
        <p:nvCxnSpPr>
          <p:cNvPr id="13320" name="Elbow Connector 8"/>
          <p:cNvCxnSpPr>
            <a:cxnSpLocks noChangeShapeType="1"/>
            <a:stCxn id="13318" idx="0"/>
            <a:endCxn id="13316" idx="1"/>
          </p:cNvCxnSpPr>
          <p:nvPr/>
        </p:nvCxnSpPr>
        <p:spPr bwMode="auto">
          <a:xfrm rot="5400000" flipH="1" flipV="1">
            <a:off x="1828800" y="1981200"/>
            <a:ext cx="1143000" cy="1143000"/>
          </a:xfrm>
          <a:prstGeom prst="bentConnector2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1" name="Elbow Connector 14"/>
          <p:cNvCxnSpPr>
            <a:cxnSpLocks noChangeShapeType="1"/>
          </p:cNvCxnSpPr>
          <p:nvPr/>
        </p:nvCxnSpPr>
        <p:spPr bwMode="auto">
          <a:xfrm>
            <a:off x="1828800" y="3886200"/>
            <a:ext cx="1143000" cy="914400"/>
          </a:xfrm>
          <a:prstGeom prst="bentConnector3">
            <a:avLst>
              <a:gd name="adj1" fmla="val -3535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2" name="Elbow Connector 22"/>
          <p:cNvCxnSpPr>
            <a:cxnSpLocks noChangeShapeType="1"/>
          </p:cNvCxnSpPr>
          <p:nvPr/>
        </p:nvCxnSpPr>
        <p:spPr bwMode="auto">
          <a:xfrm flipV="1">
            <a:off x="6172200" y="3886200"/>
            <a:ext cx="1219200" cy="990600"/>
          </a:xfrm>
          <a:prstGeom prst="bentConnector3">
            <a:avLst>
              <a:gd name="adj1" fmla="val 99242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3" name="Straight Arrow Connector 30"/>
          <p:cNvCxnSpPr>
            <a:cxnSpLocks noChangeShapeType="1"/>
            <a:stCxn id="13319" idx="1"/>
            <a:endCxn id="13318" idx="3"/>
          </p:cNvCxnSpPr>
          <p:nvPr/>
        </p:nvCxnSpPr>
        <p:spPr bwMode="auto">
          <a:xfrm rot="10800000">
            <a:off x="2819400" y="3505200"/>
            <a:ext cx="3657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3324" name="Shape 32"/>
          <p:cNvCxnSpPr>
            <a:cxnSpLocks noChangeShapeType="1"/>
            <a:stCxn id="13316" idx="3"/>
          </p:cNvCxnSpPr>
          <p:nvPr/>
        </p:nvCxnSpPr>
        <p:spPr bwMode="auto">
          <a:xfrm>
            <a:off x="6172200" y="1981200"/>
            <a:ext cx="1219200" cy="1143000"/>
          </a:xfrm>
          <a:prstGeom prst="bentConnector3">
            <a:avLst>
              <a:gd name="adj1" fmla="val 100189"/>
            </a:avLst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25" name="Rounded Rectangle 33"/>
          <p:cNvSpPr>
            <a:spLocks noChangeArrowheads="1"/>
          </p:cNvSpPr>
          <p:nvPr/>
        </p:nvSpPr>
        <p:spPr bwMode="auto">
          <a:xfrm>
            <a:off x="3352800" y="16764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Propulsion Algorithm</a:t>
            </a:r>
          </a:p>
        </p:txBody>
      </p:sp>
      <p:sp>
        <p:nvSpPr>
          <p:cNvPr id="60" name="Rounded Rectangle 59"/>
          <p:cNvSpPr/>
          <p:nvPr/>
        </p:nvSpPr>
        <p:spPr bwMode="auto">
          <a:xfrm>
            <a:off x="3352800" y="2286000"/>
            <a:ext cx="2514600" cy="38100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lang="en-US" sz="1600" dirty="0">
                <a:latin typeface="Lucida Grande" charset="0"/>
                <a:ea typeface="ＭＳ Ｐゴシック" charset="-128"/>
                <a:cs typeface="ＭＳ Ｐゴシック" charset="-128"/>
              </a:rPr>
              <a:t>Actuation Algorithm</a:t>
            </a:r>
          </a:p>
        </p:txBody>
      </p:sp>
      <p:cxnSp>
        <p:nvCxnSpPr>
          <p:cNvPr id="13327" name="Straight Arrow Connector 63"/>
          <p:cNvCxnSpPr>
            <a:cxnSpLocks noChangeShapeType="1"/>
            <a:stCxn id="13325" idx="2"/>
            <a:endCxn id="60" idx="0"/>
          </p:cNvCxnSpPr>
          <p:nvPr/>
        </p:nvCxnSpPr>
        <p:spPr bwMode="auto">
          <a:xfrm rot="5400000">
            <a:off x="4495800" y="2171700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28" name="Rounded Rectangle 64"/>
          <p:cNvSpPr>
            <a:spLocks noChangeArrowheads="1"/>
          </p:cNvSpPr>
          <p:nvPr/>
        </p:nvSpPr>
        <p:spPr bwMode="auto">
          <a:xfrm>
            <a:off x="3352800" y="46482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>
                <a:ea typeface="ＭＳ Ｐゴシック" pitchFamily="-105" charset="-128"/>
                <a:cs typeface="ＭＳ Ｐゴシック" pitchFamily="-105" charset="-128"/>
              </a:rPr>
              <a:t>       Nanoscribe</a:t>
            </a:r>
          </a:p>
        </p:txBody>
      </p:sp>
      <p:sp>
        <p:nvSpPr>
          <p:cNvPr id="13329" name="Rounded Rectangle 65"/>
          <p:cNvSpPr>
            <a:spLocks noChangeArrowheads="1"/>
          </p:cNvSpPr>
          <p:nvPr/>
        </p:nvSpPr>
        <p:spPr bwMode="auto">
          <a:xfrm>
            <a:off x="3352800" y="5257800"/>
            <a:ext cx="2514600" cy="3810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sz="1600" dirty="0">
                <a:ea typeface="ＭＳ Ｐゴシック" pitchFamily="-105" charset="-128"/>
                <a:cs typeface="ＭＳ Ｐゴシック" pitchFamily="-105" charset="-128"/>
              </a:rPr>
              <a:t>	SEM</a:t>
            </a:r>
          </a:p>
        </p:txBody>
      </p:sp>
      <p:cxnSp>
        <p:nvCxnSpPr>
          <p:cNvPr id="13330" name="Straight Arrow Connector 67"/>
          <p:cNvCxnSpPr>
            <a:cxnSpLocks noChangeShapeType="1"/>
            <a:stCxn id="13328" idx="2"/>
            <a:endCxn id="13329" idx="0"/>
          </p:cNvCxnSpPr>
          <p:nvPr/>
        </p:nvCxnSpPr>
        <p:spPr bwMode="auto">
          <a:xfrm rot="5400000">
            <a:off x="4495800" y="5143500"/>
            <a:ext cx="228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331" name="TextBox 76"/>
          <p:cNvSpPr txBox="1">
            <a:spLocks noChangeArrowheads="1"/>
          </p:cNvSpPr>
          <p:nvPr/>
        </p:nvSpPr>
        <p:spPr bwMode="auto">
          <a:xfrm>
            <a:off x="3352800" y="3124200"/>
            <a:ext cx="2590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 dirty="0"/>
              <a:t>     Optimization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609600"/>
          </a:xfrm>
        </p:spPr>
        <p:txBody>
          <a:bodyPr/>
          <a:lstStyle/>
          <a:p>
            <a:r>
              <a:rPr lang="en-US" dirty="0" smtClean="0"/>
              <a:t>			     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3962400" cy="4343400"/>
          </a:xfrm>
        </p:spPr>
        <p:txBody>
          <a:bodyPr/>
          <a:lstStyle/>
          <a:p>
            <a:r>
              <a:rPr lang="en-US" dirty="0" smtClean="0"/>
              <a:t>Why helical shape?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Non-reciprocal configuration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Net motion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Helix has a same angle of</a:t>
            </a:r>
          </a:p>
          <a:p>
            <a:pPr lvl="1">
              <a:buNone/>
            </a:pPr>
            <a:r>
              <a:rPr lang="en-US" dirty="0" smtClean="0"/>
              <a:t>      attack to the direction of motion </a:t>
            </a:r>
          </a:p>
          <a:p>
            <a:pPr lvl="1">
              <a:buNone/>
            </a:pPr>
            <a:r>
              <a:rPr lang="en-US" dirty="0" smtClean="0"/>
              <a:t>     </a:t>
            </a:r>
          </a:p>
          <a:p>
            <a:pPr lvl="1"/>
            <a:endParaRPr lang="en-US" dirty="0" smtClean="0"/>
          </a:p>
        </p:txBody>
      </p:sp>
      <p:pic>
        <p:nvPicPr>
          <p:cNvPr id="5" name="Picture 4" descr="/Users/nafisehemamy/Downloads/Sperm Flagellar Kinematics.mp4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800600" y="1447800"/>
            <a:ext cx="37338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	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Helix key parameters</a:t>
            </a:r>
          </a:p>
          <a:p>
            <a:pPr lvl="2">
              <a:defRPr/>
            </a:pPr>
            <a:r>
              <a:rPr lang="en-US" dirty="0" smtClean="0"/>
              <a:t>Helix length</a:t>
            </a:r>
          </a:p>
          <a:p>
            <a:pPr lvl="2">
              <a:defRPr/>
            </a:pPr>
            <a:r>
              <a:rPr lang="en-US" dirty="0" smtClean="0"/>
              <a:t>Pitch</a:t>
            </a:r>
          </a:p>
          <a:p>
            <a:pPr lvl="2">
              <a:defRPr/>
            </a:pPr>
            <a:r>
              <a:rPr lang="en-US" dirty="0" smtClean="0"/>
              <a:t>Pitch angle</a:t>
            </a:r>
          </a:p>
          <a:p>
            <a:pPr lvl="2">
              <a:defRPr/>
            </a:pPr>
            <a:r>
              <a:rPr lang="en-US" dirty="0" smtClean="0"/>
              <a:t>Helix radius</a:t>
            </a:r>
          </a:p>
          <a:p>
            <a:pPr lvl="2">
              <a:defRPr/>
            </a:pPr>
            <a:r>
              <a:rPr lang="en-US" dirty="0" smtClean="0"/>
              <a:t>Filament radius</a:t>
            </a:r>
          </a:p>
          <a:p>
            <a:pPr lvl="2">
              <a:buFont typeface="Wingdings" charset="2"/>
              <a:buNone/>
              <a:defRPr/>
            </a:pPr>
            <a:endParaRPr lang="en-US" dirty="0" smtClean="0"/>
          </a:p>
          <a:p>
            <a:pPr lvl="2">
              <a:defRPr/>
            </a:pPr>
            <a:endParaRPr lang="en-US" dirty="0" smtClean="0"/>
          </a:p>
        </p:txBody>
      </p:sp>
      <p:pic>
        <p:nvPicPr>
          <p:cNvPr id="15364" name="Picture 8" descr="parameters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676400"/>
            <a:ext cx="3606800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9" descr="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533400" y="4038600"/>
            <a:ext cx="16002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10" descr="August6_1kV_7speed_helical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4038600"/>
            <a:ext cx="1600200" cy="178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7" name="Picture 11" descr="S1_29.t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38600" y="41148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8" name="Picture 12" descr="S1_73.t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7800" y="4114800"/>
            <a:ext cx="2235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229600" cy="609600"/>
          </a:xfrm>
        </p:spPr>
        <p:txBody>
          <a:bodyPr/>
          <a:lstStyle/>
          <a:p>
            <a:r>
              <a:rPr lang="en-US" dirty="0" smtClean="0">
                <a:latin typeface="Tahoma" pitchFamily="-105" charset="0"/>
                <a:ea typeface="Tahoma" pitchFamily="-105" charset="0"/>
                <a:cs typeface="Tahoma" pitchFamily="-105" charset="0"/>
              </a:rPr>
              <a:t>			  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7924800" cy="4953000"/>
          </a:xfrm>
        </p:spPr>
        <p:txBody>
          <a:bodyPr/>
          <a:lstStyle/>
          <a:p>
            <a:pPr>
              <a:buNone/>
              <a:defRPr/>
            </a:pPr>
            <a:endParaRPr lang="en-US" dirty="0"/>
          </a:p>
        </p:txBody>
      </p:sp>
      <p:sp>
        <p:nvSpPr>
          <p:cNvPr id="16388" name="Rounded Rectangle 3"/>
          <p:cNvSpPr>
            <a:spLocks noChangeArrowheads="1"/>
          </p:cNvSpPr>
          <p:nvPr/>
        </p:nvSpPr>
        <p:spPr bwMode="auto">
          <a:xfrm>
            <a:off x="990600" y="1828800"/>
            <a:ext cx="22860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Desired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Velocity</a:t>
            </a:r>
          </a:p>
        </p:txBody>
      </p:sp>
      <p:sp>
        <p:nvSpPr>
          <p:cNvPr id="16389" name="Rounded Rectangle 4"/>
          <p:cNvSpPr>
            <a:spLocks noChangeArrowheads="1"/>
          </p:cNvSpPr>
          <p:nvPr/>
        </p:nvSpPr>
        <p:spPr bwMode="auto">
          <a:xfrm>
            <a:off x="3733800" y="1066800"/>
            <a:ext cx="2286000" cy="2514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Propulsion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Algorithm</a:t>
            </a:r>
          </a:p>
        </p:txBody>
      </p:sp>
      <p:sp>
        <p:nvSpPr>
          <p:cNvPr id="16390" name="Rounded Rectangle 5"/>
          <p:cNvSpPr>
            <a:spLocks noChangeArrowheads="1"/>
          </p:cNvSpPr>
          <p:nvPr/>
        </p:nvSpPr>
        <p:spPr bwMode="auto">
          <a:xfrm>
            <a:off x="6400800" y="1828800"/>
            <a:ext cx="19812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Actuation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Algorithm</a:t>
            </a:r>
          </a:p>
        </p:txBody>
      </p:sp>
      <p:sp>
        <p:nvSpPr>
          <p:cNvPr id="16391" name="Rounded Rectangle 6"/>
          <p:cNvSpPr>
            <a:spLocks noChangeArrowheads="1"/>
          </p:cNvSpPr>
          <p:nvPr/>
        </p:nvSpPr>
        <p:spPr bwMode="auto">
          <a:xfrm>
            <a:off x="6400800" y="4191000"/>
            <a:ext cx="19812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ea typeface="ＭＳ Ｐゴシック" pitchFamily="-105" charset="-128"/>
                <a:cs typeface="ＭＳ Ｐゴシック" pitchFamily="-105" charset="-128"/>
              </a:rPr>
              <a:t>   Torque</a:t>
            </a:r>
          </a:p>
        </p:txBody>
      </p:sp>
      <p:sp>
        <p:nvSpPr>
          <p:cNvPr id="16392" name="Rounded Rectangle 7"/>
          <p:cNvSpPr>
            <a:spLocks noChangeArrowheads="1"/>
          </p:cNvSpPr>
          <p:nvPr/>
        </p:nvSpPr>
        <p:spPr bwMode="auto">
          <a:xfrm>
            <a:off x="3810000" y="4191000"/>
            <a:ext cx="22860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Magnetic 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  Field</a:t>
            </a:r>
          </a:p>
        </p:txBody>
      </p:sp>
      <p:sp>
        <p:nvSpPr>
          <p:cNvPr id="16393" name="Rounded Rectangle 8"/>
          <p:cNvSpPr>
            <a:spLocks noChangeArrowheads="1"/>
          </p:cNvSpPr>
          <p:nvPr/>
        </p:nvSpPr>
        <p:spPr bwMode="auto">
          <a:xfrm>
            <a:off x="990600" y="4191000"/>
            <a:ext cx="2286000" cy="10668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Electric  </a:t>
            </a:r>
          </a:p>
          <a:p>
            <a:pPr eaLnBrk="0" hangingPunct="0"/>
            <a:r>
              <a:rPr lang="en-US" dirty="0">
                <a:ea typeface="ＭＳ Ｐゴシック" pitchFamily="-105" charset="-128"/>
                <a:cs typeface="ＭＳ Ｐゴシック" pitchFamily="-105" charset="-128"/>
              </a:rPr>
              <a:t>    Current</a:t>
            </a:r>
          </a:p>
        </p:txBody>
      </p:sp>
      <p:cxnSp>
        <p:nvCxnSpPr>
          <p:cNvPr id="16394" name="Straight Arrow Connector 10"/>
          <p:cNvCxnSpPr>
            <a:cxnSpLocks noChangeShapeType="1"/>
            <a:stCxn id="16388" idx="3"/>
            <a:endCxn id="16389" idx="1"/>
          </p:cNvCxnSpPr>
          <p:nvPr/>
        </p:nvCxnSpPr>
        <p:spPr bwMode="auto">
          <a:xfrm>
            <a:off x="3276600" y="2324100"/>
            <a:ext cx="4572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5" name="Straight Arrow Connector 23"/>
          <p:cNvCxnSpPr>
            <a:cxnSpLocks noChangeShapeType="1"/>
            <a:stCxn id="16389" idx="3"/>
            <a:endCxn id="16390" idx="1"/>
          </p:cNvCxnSpPr>
          <p:nvPr/>
        </p:nvCxnSpPr>
        <p:spPr bwMode="auto">
          <a:xfrm>
            <a:off x="6019800" y="2324100"/>
            <a:ext cx="3810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Straight Arrow Connector 28"/>
          <p:cNvCxnSpPr>
            <a:cxnSpLocks noChangeShapeType="1"/>
            <a:stCxn id="16390" idx="2"/>
            <a:endCxn id="16391" idx="0"/>
          </p:cNvCxnSpPr>
          <p:nvPr/>
        </p:nvCxnSpPr>
        <p:spPr bwMode="auto">
          <a:xfrm rot="5400000">
            <a:off x="6705600" y="3505200"/>
            <a:ext cx="13716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7" name="Straight Arrow Connector 32"/>
          <p:cNvCxnSpPr>
            <a:cxnSpLocks noChangeShapeType="1"/>
            <a:stCxn id="16391" idx="1"/>
            <a:endCxn id="16392" idx="3"/>
          </p:cNvCxnSpPr>
          <p:nvPr/>
        </p:nvCxnSpPr>
        <p:spPr bwMode="auto">
          <a:xfrm rot="10800000">
            <a:off x="6096000" y="4724400"/>
            <a:ext cx="3048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8" name="Straight Arrow Connector 34"/>
          <p:cNvCxnSpPr>
            <a:cxnSpLocks noChangeShapeType="1"/>
            <a:stCxn id="16392" idx="1"/>
            <a:endCxn id="16393" idx="3"/>
          </p:cNvCxnSpPr>
          <p:nvPr/>
        </p:nvCxnSpPr>
        <p:spPr bwMode="auto">
          <a:xfrm rot="10800000">
            <a:off x="3276600" y="4724400"/>
            <a:ext cx="533400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5" name="Rounded Rectangle 34"/>
          <p:cNvSpPr/>
          <p:nvPr/>
        </p:nvSpPr>
        <p:spPr bwMode="auto">
          <a:xfrm>
            <a:off x="4191000" y="20574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</a:t>
            </a: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Grande" charset="0"/>
                <a:ea typeface="ＭＳ Ｐゴシック" charset="-128"/>
                <a:cs typeface="ＭＳ Ｐゴシック" charset="-128"/>
              </a:rPr>
              <a:t>RFT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ucida Grande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191000" y="25908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RSM  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4191000" y="3124200"/>
            <a:ext cx="1295400" cy="381000"/>
          </a:xfrm>
          <a:prstGeom prst="roundRect">
            <a:avLst/>
          </a:prstGeom>
          <a:solidFill>
            <a:srgbClr val="BFBFB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latin typeface="Lucida Grande" charset="0"/>
                <a:ea typeface="ＭＳ Ｐゴシック" charset="-128"/>
                <a:cs typeface="ＭＳ Ｐゴシック" charset="-128"/>
              </a:rPr>
              <a:t>    BST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Grande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:a="http://schemas.openxmlformats.org/drawingml/2006/main" xmlns="" name="BSN Introduction - handouts.pptx" id="{D583ECBF-25F7-44BC-A463-92ED534B4D14}" vid="{CAD8ECF4-B4EF-4EE2-88FE-F499053A075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8897</TotalTime>
  <Words>703</Words>
  <Application>Microsoft Macintosh PowerPoint</Application>
  <PresentationFormat>On-screen Show (4:3)</PresentationFormat>
  <Paragraphs>189</Paragraphs>
  <Slides>28</Slides>
  <Notes>1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Blank Presentation</vt:lpstr>
      <vt:lpstr>Platform for Microrobot Navigation</vt:lpstr>
      <vt:lpstr>   Motivation </vt:lpstr>
      <vt:lpstr> History of Swimming Microrobot</vt:lpstr>
      <vt:lpstr>  Potential Application </vt:lpstr>
      <vt:lpstr>   Key Challenges</vt:lpstr>
      <vt:lpstr>   Project Overview</vt:lpstr>
      <vt:lpstr>         Design</vt:lpstr>
      <vt:lpstr>    Design</vt:lpstr>
      <vt:lpstr>      Simulation</vt:lpstr>
      <vt:lpstr>         Propulsion Modeling </vt:lpstr>
      <vt:lpstr>       Resistive Force Theory</vt:lpstr>
      <vt:lpstr>      Propulsion Modeling</vt:lpstr>
      <vt:lpstr>       Actuation</vt:lpstr>
      <vt:lpstr>       Actuation</vt:lpstr>
      <vt:lpstr>  Simulation Algorithm</vt:lpstr>
      <vt:lpstr>     Fabrication</vt:lpstr>
      <vt:lpstr>   Nanoscribe</vt:lpstr>
      <vt:lpstr>  Scanning Electron Microscope</vt:lpstr>
      <vt:lpstr>     Results</vt:lpstr>
      <vt:lpstr>       Simulation Result</vt:lpstr>
      <vt:lpstr>      Simulation Result</vt:lpstr>
      <vt:lpstr>   Simulation Result</vt:lpstr>
      <vt:lpstr>Slide 23</vt:lpstr>
      <vt:lpstr>   Design Results</vt:lpstr>
      <vt:lpstr>     Fabrication Result</vt:lpstr>
      <vt:lpstr>   My Contribution</vt:lpstr>
      <vt:lpstr>      Conclusion</vt:lpstr>
      <vt:lpstr>   Thank you for your attention     Thanks to my supervisors    Prof. Guang-Zhong Yang        Dr. Vincenzo Curto     Dr. Henry Ip   </vt:lpstr>
    </vt:vector>
  </TitlesOfParts>
  <Company>steve wilson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dc:creator>g.dwyer13@imperial.ac.uk</dc:creator>
  <cp:lastModifiedBy>Nafiseh Emamy</cp:lastModifiedBy>
  <cp:revision>421</cp:revision>
  <dcterms:created xsi:type="dcterms:W3CDTF">2014-09-12T10:28:56Z</dcterms:created>
  <dcterms:modified xsi:type="dcterms:W3CDTF">2014-09-12T10:30:54Z</dcterms:modified>
</cp:coreProperties>
</file>